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370" r:id="rId4"/>
    <p:sldId id="372" r:id="rId5"/>
    <p:sldId id="371" r:id="rId6"/>
    <p:sldId id="36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7" r:id="rId16"/>
    <p:sldId id="266" r:id="rId17"/>
    <p:sldId id="273" r:id="rId18"/>
    <p:sldId id="268" r:id="rId19"/>
    <p:sldId id="272" r:id="rId20"/>
    <p:sldId id="274" r:id="rId21"/>
    <p:sldId id="269" r:id="rId22"/>
    <p:sldId id="270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305" r:id="rId33"/>
    <p:sldId id="306" r:id="rId34"/>
    <p:sldId id="307" r:id="rId35"/>
    <p:sldId id="287" r:id="rId36"/>
    <p:sldId id="284" r:id="rId37"/>
    <p:sldId id="285" r:id="rId38"/>
    <p:sldId id="286" r:id="rId39"/>
    <p:sldId id="301" r:id="rId40"/>
    <p:sldId id="366" r:id="rId41"/>
    <p:sldId id="302" r:id="rId42"/>
    <p:sldId id="303" r:id="rId43"/>
    <p:sldId id="304" r:id="rId44"/>
    <p:sldId id="288" r:id="rId45"/>
    <p:sldId id="289" r:id="rId46"/>
    <p:sldId id="290" r:id="rId47"/>
    <p:sldId id="291" r:id="rId48"/>
    <p:sldId id="308" r:id="rId49"/>
    <p:sldId id="309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300" r:id="rId58"/>
    <p:sldId id="310" r:id="rId59"/>
    <p:sldId id="311" r:id="rId60"/>
    <p:sldId id="312" r:id="rId61"/>
    <p:sldId id="313" r:id="rId62"/>
    <p:sldId id="314" r:id="rId63"/>
    <p:sldId id="315" r:id="rId64"/>
    <p:sldId id="331" r:id="rId65"/>
    <p:sldId id="316" r:id="rId66"/>
    <p:sldId id="317" r:id="rId67"/>
    <p:sldId id="318" r:id="rId68"/>
    <p:sldId id="319" r:id="rId69"/>
    <p:sldId id="320" r:id="rId70"/>
    <p:sldId id="322" r:id="rId71"/>
    <p:sldId id="323" r:id="rId72"/>
    <p:sldId id="324" r:id="rId73"/>
    <p:sldId id="367" r:id="rId74"/>
    <p:sldId id="364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9005C-44C0-436E-A8CF-562CC82F283B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441AB-8AC8-44B5-8A5A-8C13FBF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86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39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3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9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4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36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5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Tuesday, April 12,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Tuesday, April 12, 2022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youssefkhalil320/E-JUST-CS-Club-Materials/tree/main/C%2B%2B%20For%20beginners/Slides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zclub.com/cpp-check-number-odd-even/" TargetMode="External"/><Relationship Id="rId3" Type="http://schemas.openxmlformats.org/officeDocument/2006/relationships/hyperlink" Target="https://www.hackerrank.com/challenges/cpp-hello-world/problem?isFullScreen=true" TargetMode="External"/><Relationship Id="rId7" Type="http://schemas.openxmlformats.org/officeDocument/2006/relationships/hyperlink" Target="https://www.codezclub.com/cpp-find-size-int-float-double-char/" TargetMode="External"/><Relationship Id="rId2" Type="http://schemas.openxmlformats.org/officeDocument/2006/relationships/hyperlink" Target="https://www.hackerrank.com/challenges/c-tutorial-basic-data-types/problem?isFullScreen=true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dezclub.com/cpp-calculate-sum-average-three-numbers/" TargetMode="External"/><Relationship Id="rId5" Type="http://schemas.openxmlformats.org/officeDocument/2006/relationships/hyperlink" Target="https://www.codezclub.com/cpp-program-addition-two-numbers/" TargetMode="External"/><Relationship Id="rId10" Type="http://schemas.openxmlformats.org/officeDocument/2006/relationships/hyperlink" Target="https://www.codezclub.com/cpp-program-find-largest-number/" TargetMode="External"/><Relationship Id="rId4" Type="http://schemas.openxmlformats.org/officeDocument/2006/relationships/hyperlink" Target="https://www.hackerrank.com/challenges/cpp-input-and-output/problem?isFullScreen=true" TargetMode="External"/><Relationship Id="rId9" Type="http://schemas.openxmlformats.org/officeDocument/2006/relationships/hyperlink" Target="https://www.codezclub.com/cpp-convert-days-years-weeks-days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zclub.com/cpp-convert-uppercase-character-lowercase/" TargetMode="External"/><Relationship Id="rId2" Type="http://schemas.openxmlformats.org/officeDocument/2006/relationships/hyperlink" Target="https://www.codezclub.com/cpp-convert-uppercase-string-lowercase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hackerrank.com/challenges/c-tutorial-for-loop/problem?isFullScreen=true" TargetMode="External"/><Relationship Id="rId5" Type="http://schemas.openxmlformats.org/officeDocument/2006/relationships/hyperlink" Target="https://www.codezclub.com/cpp-program-reverse-string/" TargetMode="External"/><Relationship Id="rId4" Type="http://schemas.openxmlformats.org/officeDocument/2006/relationships/hyperlink" Target="https://www.codezclub.com/cpp-count-words-string/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ixCyiMVFqc" TargetMode="External"/><Relationship Id="rId2" Type="http://schemas.openxmlformats.org/officeDocument/2006/relationships/hyperlink" Target="https://www.youtube.com/watch?v=VIkmXi9lRi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MNJ7aYHCMC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1AA4E8C-597F-4C52-9D62-76ACAE758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7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identifiers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EC4D8-F198-4E82-8A65-368C6488CC2D}"/>
              </a:ext>
            </a:extLst>
          </p:cNvPr>
          <p:cNvSpPr txBox="1"/>
          <p:nvPr/>
        </p:nvSpPr>
        <p:spPr>
          <a:xfrm>
            <a:off x="176981" y="884903"/>
            <a:ext cx="1188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C++ </a:t>
            </a:r>
            <a:r>
              <a:rPr lang="en-US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identifier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name used to identify a variable, function, class, module, or any other user-defined item. An identifier starts with a letter A to Z or a to z or an underscore (_) followed by zero or more letters, underscores, and digits (0 to 9).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C++ does not allow punctuation characters such as @, $, and % within identifiers. C++ is a case-sensitive programming language. Thus, 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Manpower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manpower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are two different identifiers in C++.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52EA4-1B06-4231-B1AD-F790D356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84" y="2814637"/>
            <a:ext cx="9140695" cy="161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01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Keywords in </a:t>
            </a:r>
            <a:r>
              <a:rPr lang="en-US" sz="2400" dirty="0" err="1"/>
              <a:t>c++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A93CA-F1BE-4334-90DD-F0D2B66E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859588"/>
            <a:ext cx="95821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29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Comments in </a:t>
            </a:r>
            <a:r>
              <a:rPr lang="en-US" sz="2400" dirty="0" err="1"/>
              <a:t>c++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80E6A-D0EB-43CB-9A22-E1D150AA29CC}"/>
              </a:ext>
            </a:extLst>
          </p:cNvPr>
          <p:cNvSpPr txBox="1"/>
          <p:nvPr/>
        </p:nvSpPr>
        <p:spPr>
          <a:xfrm>
            <a:off x="442452" y="865239"/>
            <a:ext cx="11552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Program comments are explanatory statements that you can include in the C++ code. These comments help anyone reading the source code. All programming languages allow for some form of comments.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C++ supports single-line and multi-line comments. All characters available inside any comment are ignored by C++ compiler.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C++ comments start with /* and end with */. For example −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11752-A76D-4F3C-BDF3-DA3BFA088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2" y="2504461"/>
            <a:ext cx="6496050" cy="1200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A45027-52D1-4A60-BF88-CC6129362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53" y="3853784"/>
            <a:ext cx="64960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9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Primitive Built-in Types in </a:t>
            </a:r>
            <a:r>
              <a:rPr lang="en-US" sz="2400" dirty="0" err="1"/>
              <a:t>c++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1A9B5-96C3-4175-86F9-DFB3A1E23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69" y="799989"/>
            <a:ext cx="5401857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C47B6A-BC66-46EE-98B7-B3B13A001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226" y="670696"/>
            <a:ext cx="6503123" cy="570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98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000" dirty="0"/>
              <a:t>Size of Primitive Built-in Types in </a:t>
            </a:r>
            <a:r>
              <a:rPr lang="en-US" sz="2000" dirty="0" err="1"/>
              <a:t>c++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B0047-3D35-42E9-B683-478C4A95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799610"/>
            <a:ext cx="5840823" cy="3258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095BE4-7090-4B4D-95CA-8B0E6598C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042" y="2633661"/>
            <a:ext cx="5622823" cy="1590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42DEA0-9CCC-4DF4-85C6-7875C5630958}"/>
              </a:ext>
            </a:extLst>
          </p:cNvPr>
          <p:cNvSpPr txBox="1"/>
          <p:nvPr/>
        </p:nvSpPr>
        <p:spPr>
          <a:xfrm>
            <a:off x="2271252" y="1267539"/>
            <a:ext cx="281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A80F4-2C5C-4BE8-A594-4506F3C7BFD4}"/>
              </a:ext>
            </a:extLst>
          </p:cNvPr>
          <p:cNvSpPr txBox="1"/>
          <p:nvPr/>
        </p:nvSpPr>
        <p:spPr>
          <a:xfrm>
            <a:off x="8495071" y="2153265"/>
            <a:ext cx="281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73533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000" dirty="0"/>
              <a:t>Size of Primitive Built-in Types in </a:t>
            </a:r>
            <a:r>
              <a:rPr lang="en-US" sz="2000" dirty="0" err="1"/>
              <a:t>c++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B0047-3D35-42E9-B683-478C4A95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799610"/>
            <a:ext cx="5840823" cy="3258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095BE4-7090-4B4D-95CA-8B0E6598C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042" y="2633661"/>
            <a:ext cx="5622823" cy="1590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42DEA0-9CCC-4DF4-85C6-7875C5630958}"/>
              </a:ext>
            </a:extLst>
          </p:cNvPr>
          <p:cNvSpPr txBox="1"/>
          <p:nvPr/>
        </p:nvSpPr>
        <p:spPr>
          <a:xfrm>
            <a:off x="2271252" y="1267539"/>
            <a:ext cx="281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A80F4-2C5C-4BE8-A594-4506F3C7BFD4}"/>
              </a:ext>
            </a:extLst>
          </p:cNvPr>
          <p:cNvSpPr txBox="1"/>
          <p:nvPr/>
        </p:nvSpPr>
        <p:spPr>
          <a:xfrm>
            <a:off x="8495071" y="2153265"/>
            <a:ext cx="281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56860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Defining a variable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F5CDFE-2E7C-4CA5-B9E4-DA803429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28" y="1152525"/>
            <a:ext cx="89344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52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Defining a variable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7BB4E-AAA0-4D47-A52F-E2F2EC6A3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802061"/>
            <a:ext cx="7757652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78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Defining a variable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47430-BAB4-4490-B4D5-BCA189C5C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28" y="1053031"/>
            <a:ext cx="110299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93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Defining a variable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52D3F-0A16-44E8-8A77-DDF298303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003" y="1212965"/>
            <a:ext cx="8801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dirty="0"/>
              <a:t>Session 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0ADCE-F208-4F57-A956-38FA8A0A831A}"/>
              </a:ext>
            </a:extLst>
          </p:cNvPr>
          <p:cNvSpPr txBox="1"/>
          <p:nvPr/>
        </p:nvSpPr>
        <p:spPr>
          <a:xfrm>
            <a:off x="274319" y="980902"/>
            <a:ext cx="11762509" cy="3933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Introduction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I am struggling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Defining variables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comments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Input / output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If statement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Switch..case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While loop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Do while loop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For loop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8957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Defining a variable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9D312-64FE-47DA-8EF2-80283442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53" y="1077450"/>
            <a:ext cx="8477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000" dirty="0"/>
              <a:t>Type deduction: 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auto</a:t>
            </a:r>
            <a:r>
              <a:rPr lang="en-US" sz="2000" dirty="0"/>
              <a:t> and </a:t>
            </a:r>
            <a:r>
              <a:rPr lang="en-US" sz="2000" dirty="0" err="1"/>
              <a:t>decltype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8E5D5-4C5C-47D1-A09C-9CBE6E58B634}"/>
              </a:ext>
            </a:extLst>
          </p:cNvPr>
          <p:cNvSpPr txBox="1"/>
          <p:nvPr/>
        </p:nvSpPr>
        <p:spPr>
          <a:xfrm>
            <a:off x="1166553" y="989215"/>
            <a:ext cx="9451571" cy="392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D2D7023-9A70-40BD-840E-05D2F6AEF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41" y="1178966"/>
            <a:ext cx="11529118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When a new variable is initialized, the compiler can figure out what the type of the variable is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Automatically by the initializer. For this, it suffices to use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auto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as the type specifier for the variable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FE31B2-9E2C-438F-86A7-D492487A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78" y="2376487"/>
            <a:ext cx="5133975" cy="2105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70B61-4E7F-44A4-A9DE-C96585954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528" y="2376486"/>
            <a:ext cx="46427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69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A94EE-EA48-4F3C-B2A5-37DD67466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59" y="1111150"/>
            <a:ext cx="10505281" cy="46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84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Basic Input/Output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1BE907-E040-4185-B892-0E30B49C6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223962"/>
            <a:ext cx="82772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20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Basic Input/Output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66620-5B40-4A03-B5E3-CA21CBAC6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65" y="952500"/>
            <a:ext cx="94773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47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Scape characters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8BF01-7EAF-4E16-BE8F-C2A71921D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440" y="1390649"/>
            <a:ext cx="5326779" cy="460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16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Constant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12F09-57AF-4B17-887C-569FDF564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700087"/>
            <a:ext cx="98583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10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2FDC6-47A9-4336-8495-6C6820E6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41" y="1157287"/>
            <a:ext cx="3009900" cy="2105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1FEB1E-2257-4401-A5E9-95097D411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328" y="3292731"/>
            <a:ext cx="5514975" cy="179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CEF23A-AEB4-4F28-9770-62108AAFF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465" y="5113850"/>
            <a:ext cx="6734175" cy="1247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3654B5-C354-4152-B215-A3E9B6E62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947" y="1157287"/>
            <a:ext cx="3810000" cy="2266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37D2CB-6448-4839-B9BD-8D34DB285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305" y="1240708"/>
            <a:ext cx="2524125" cy="1952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2D9A57-665B-4601-BB64-67AAC76AC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594" y="1240708"/>
            <a:ext cx="22860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93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Precedence of operators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67354-8475-4F92-8E37-61898C4F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252" y="640081"/>
            <a:ext cx="7236542" cy="572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A826E-6AE4-4536-BA77-98E5559DD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833" y="640082"/>
            <a:ext cx="1060859" cy="57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97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If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9E74D-A077-4EF8-A5BC-5592D51C7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241" y="789448"/>
            <a:ext cx="7465427" cy="548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70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dirty="0"/>
              <a:t>Course instructions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0ADCE-F208-4F57-A956-38FA8A0A831A}"/>
              </a:ext>
            </a:extLst>
          </p:cNvPr>
          <p:cNvSpPr txBox="1"/>
          <p:nvPr/>
        </p:nvSpPr>
        <p:spPr>
          <a:xfrm>
            <a:off x="299258" y="972589"/>
            <a:ext cx="11762509" cy="389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create an account on </a:t>
            </a:r>
            <a:r>
              <a:rPr lang="en-US" sz="2800" dirty="0" err="1"/>
              <a:t>HackerRank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Watch the videos all attend all the lectures and take notes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Solve the Homework and the examples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 try to google or YouTube and the concepts by yourself again to get on the concepts deeply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5225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If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43B16-404A-4EB0-BF4F-C23F8293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390" y="825089"/>
            <a:ext cx="7101220" cy="550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67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Short Hand If...Else (Ternary Operator)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DADEEB-75C6-4CA7-8006-9148B2751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40" y="1091218"/>
            <a:ext cx="10868025" cy="1466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CBDFDC-3E1F-4C50-9402-AEEA8F320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40" y="2905432"/>
            <a:ext cx="108680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49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 Multiway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EB5C9-42FC-42A1-8246-BA8A9B04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24065"/>
            <a:ext cx="9144000" cy="400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23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Multiway if-else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E0E37-BD88-4D32-8507-062925116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65" y="1400175"/>
            <a:ext cx="76485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Multiway if-else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8421D-46FA-4514-B219-E2D0A832E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1147762"/>
            <a:ext cx="77438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98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Using = in place of ==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E9E72-6B3A-4D4E-B19E-FEEB542F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366" y="812272"/>
            <a:ext cx="8029268" cy="55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85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comparison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DF30E-5527-424C-A4F3-830E7E1EC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322849"/>
            <a:ext cx="95631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91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comparison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3E0B5-8764-4EC6-BC75-9DC34C0C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813620"/>
            <a:ext cx="75914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82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comparison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E68DA-782A-43F0-ADBC-BA0046179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752475"/>
            <a:ext cx="7620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80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comparison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21612-A075-4E33-B5C0-E025D110C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640081"/>
            <a:ext cx="80200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16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How to get the course materials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0ADCE-F208-4F57-A956-38FA8A0A831A}"/>
              </a:ext>
            </a:extLst>
          </p:cNvPr>
          <p:cNvSpPr txBox="1"/>
          <p:nvPr/>
        </p:nvSpPr>
        <p:spPr>
          <a:xfrm>
            <a:off x="307570" y="947650"/>
            <a:ext cx="113561660" cy="3574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All the slides and the code written in the session will be uploaded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On the CS Club GitHub Repo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Please visit: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hlinkClick r:id="rId2"/>
              </a:rPr>
              <a:t>https://github.com/youssefkhalil320/E-JUST-CS-Club-Materials/tree/main/C%2B%2B%20For%20beginners/Slides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2800" dirty="0"/>
              <a:t>Or Scan this QR code: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3FE5A04-6967-4E7D-B97D-1A62BF8252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25A3BA97-6DAA-45A7-9440-4EE876767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503" y="3276600"/>
            <a:ext cx="3084871" cy="30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62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Homework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E7873-2A14-4323-86BB-615E48F5551F}"/>
              </a:ext>
            </a:extLst>
          </p:cNvPr>
          <p:cNvSpPr txBox="1"/>
          <p:nvPr/>
        </p:nvSpPr>
        <p:spPr>
          <a:xfrm>
            <a:off x="415636" y="881149"/>
            <a:ext cx="115796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https://www.hackerrank.com/challenges/c-tutorial-basic-data-types/problem?isFullScreen=true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https://www.hackerrank.com/challenges/cpp-hello-world/problem?isFullScreen=true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https://www.hackerrank.com/challenges/cpp-input-and-output/problem?isFullScreen=true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https://www.codezclub.com/cpp-program-addition-two-numbers/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https://www.codezclub.com/cpp-calculate-sum-average-three-numbers/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https://www.codezclub.com/cpp-find-size-int-float-double-char/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https://www.codezclub.com/cpp-check-number-odd-even/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https://www.codezclub.com/cpp-convert-days-years-weeks-days/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0"/>
              </a:rPr>
              <a:t>https://www.codezclub.com/cpp-program-find-largest-number/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320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C++ Enumeration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7A917-8586-4ADD-8191-F053A1277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48" y="679588"/>
            <a:ext cx="8406581" cy="571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97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C++ Enumeration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40FEE-CE96-4DB0-95E1-075018147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79" y="946613"/>
            <a:ext cx="8026947" cy="494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26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C++ Enumeration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77AAD-14AE-4022-AA6F-E986CA2DC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032" y="813290"/>
            <a:ext cx="8209935" cy="548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61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1800" dirty="0"/>
              <a:t>Using = in place of ==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E9E72-6B3A-4D4E-B19E-FEEB542F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366" y="812272"/>
            <a:ext cx="8029268" cy="55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44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If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9D7B0-1027-439F-B60A-329D2146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640081"/>
            <a:ext cx="79438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577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Switch 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6722D-E9AE-4363-B7E2-5B54FF33D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487805"/>
            <a:ext cx="109061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474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Switch Statements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FFD41-B6FA-4046-A5B3-81AEC4459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53" y="640081"/>
            <a:ext cx="9586452" cy="56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4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Switch 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10F88-1886-42E2-BA9A-C261EB27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361" y="914400"/>
            <a:ext cx="6381136" cy="545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59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Switch Statements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2E31D-2E3B-4DB5-AACD-2179F2DA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46" y="1128252"/>
            <a:ext cx="6943725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02DBC0-9F63-4BBA-9D25-CAAF1E4F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46" y="3429000"/>
            <a:ext cx="6765670" cy="157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46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dirty="0"/>
              <a:t>I am Struggling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0ADCE-F208-4F57-A956-38FA8A0A831A}"/>
              </a:ext>
            </a:extLst>
          </p:cNvPr>
          <p:cNvSpPr txBox="1"/>
          <p:nvPr/>
        </p:nvSpPr>
        <p:spPr>
          <a:xfrm>
            <a:off x="299258" y="972589"/>
            <a:ext cx="11762509" cy="454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Can not find the best source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Do not know the suitable number of hours for studying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Get disappointed from Errors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 Making great Effort and the no reward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I forget coding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Spent a lot of time trying to solve a problem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3589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While statement</a:t>
            </a:r>
          </a:p>
        </p:txBody>
      </p:sp>
      <p:pic>
        <p:nvPicPr>
          <p:cNvPr id="2050" name="Picture 2" descr="C++ while loop flowchart">
            <a:extLst>
              <a:ext uri="{FF2B5EF4-FFF2-40B4-BE49-F238E27FC236}">
                <a16:creationId xmlns:a16="http://schemas.microsoft.com/office/drawing/2014/main" id="{CA69A450-0965-450D-BD31-B10ACCFC1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157" y="922142"/>
            <a:ext cx="4344782" cy="501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57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While statement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76D185-C64B-4D80-9D6F-722FBE62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514475"/>
            <a:ext cx="94297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4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While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2D218-DF62-4BA9-8358-BD66166C2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729" y="640082"/>
            <a:ext cx="7236542" cy="573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07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Do...While statement</a:t>
            </a:r>
          </a:p>
        </p:txBody>
      </p:sp>
      <p:pic>
        <p:nvPicPr>
          <p:cNvPr id="3074" name="Picture 2" descr="C++ do...while loop flowchart">
            <a:extLst>
              <a:ext uri="{FF2B5EF4-FFF2-40B4-BE49-F238E27FC236}">
                <a16:creationId xmlns:a16="http://schemas.microsoft.com/office/drawing/2014/main" id="{B0CB2DDE-8019-471E-9B07-8DA7F0395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74" y="567185"/>
            <a:ext cx="4483509" cy="572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0970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Do...While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BC692-A8B1-414D-88F7-674D42346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1158823"/>
            <a:ext cx="84867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283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Do...While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66D27-38DA-42E1-955B-90A1FA15E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252" y="640081"/>
            <a:ext cx="7561005" cy="571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96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Do...While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3E9D9-F829-4B2C-B8D5-74017F9E3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26" y="640081"/>
            <a:ext cx="7688825" cy="576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2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for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C75FE-D0AF-4886-B02E-B39AAAD5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69" y="1078323"/>
            <a:ext cx="5807332" cy="2884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783CB-A999-4C16-9C73-08C75E115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093" y="1078323"/>
            <a:ext cx="36385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9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for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6AC6A-0C05-412F-BBDC-D939EE5FE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195387"/>
            <a:ext cx="91344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204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for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94D60-CFC8-42F8-8602-A42BA5FD5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147762"/>
            <a:ext cx="84582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2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dirty="0"/>
              <a:t>Why to learn </a:t>
            </a:r>
            <a:r>
              <a:rPr lang="en-US" dirty="0" err="1"/>
              <a:t>c++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54481-E5F3-4DDC-85BF-735CD831E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21" y="1129838"/>
            <a:ext cx="9143999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53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for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E40B7-76A7-4A40-B0DC-2403EDD4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661" y="1057121"/>
            <a:ext cx="8941654" cy="36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83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for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E40B7-76A7-4A40-B0DC-2403EDD4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661" y="1057121"/>
            <a:ext cx="8941654" cy="36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081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for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F6E99-3E86-4A7D-823A-0E20C18EB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715258"/>
            <a:ext cx="7207045" cy="56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130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for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E3036-9103-40DC-AFE5-9F099A41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976312"/>
            <a:ext cx="74866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014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loops</a:t>
            </a:r>
          </a:p>
        </p:txBody>
      </p:sp>
      <p:pic>
        <p:nvPicPr>
          <p:cNvPr id="6146" name="Picture 2" descr="Answer in C++ for Asma M.Hussain #190683">
            <a:extLst>
              <a:ext uri="{FF2B5EF4-FFF2-40B4-BE49-F238E27FC236}">
                <a16:creationId xmlns:a16="http://schemas.microsoft.com/office/drawing/2014/main" id="{D88FF760-C2BC-4A91-ACFE-DD87DD6ED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95" y="850183"/>
            <a:ext cx="7208693" cy="486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786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Break and Continue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6E46D-4B63-4F53-B608-B87556256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21" y="786063"/>
            <a:ext cx="11744325" cy="1838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B5F43-0E32-42FB-A301-44380E60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983" y="2498251"/>
            <a:ext cx="6781800" cy="388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04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Break and 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573E7-35A4-4E4D-B669-327573ED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5" y="640081"/>
            <a:ext cx="11677650" cy="1514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46A42-7DFD-4342-92C8-A1F53564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42" y="2369820"/>
            <a:ext cx="113442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414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Break and 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573E7-35A4-4E4D-B669-327573ED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5" y="640081"/>
            <a:ext cx="11677650" cy="1514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46A42-7DFD-4342-92C8-A1F53564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42" y="2369820"/>
            <a:ext cx="113442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84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Time to 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28E0-C69E-42CD-A0B4-930545E80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226" y="1521081"/>
            <a:ext cx="7539547" cy="32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561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Time to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68A5C-14F8-4B72-A0F0-A76CF55BE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795" y="1533525"/>
            <a:ext cx="8040409" cy="328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9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Applications of C++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E9CC3-C5AA-4E07-AEE5-834316541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29" y="1165426"/>
            <a:ext cx="8152210" cy="463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501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</a:t>
            </a:r>
            <a:r>
              <a:rPr lang="en-US" sz="2400" dirty="0" err="1"/>
              <a:t>goto</a:t>
            </a:r>
            <a:r>
              <a:rPr lang="en-US" sz="2400" dirty="0"/>
              <a:t> Statement</a:t>
            </a:r>
          </a:p>
        </p:txBody>
      </p:sp>
      <p:pic>
        <p:nvPicPr>
          <p:cNvPr id="4098" name="Picture 2" descr="Working of goto statement in C++ programming">
            <a:extLst>
              <a:ext uri="{FF2B5EF4-FFF2-40B4-BE49-F238E27FC236}">
                <a16:creationId xmlns:a16="http://schemas.microsoft.com/office/drawing/2014/main" id="{977DEFE0-814F-4133-AC78-B606D3905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909" y="1014688"/>
            <a:ext cx="6678940" cy="388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9672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</a:t>
            </a:r>
            <a:r>
              <a:rPr lang="en-US" sz="2400" dirty="0" err="1"/>
              <a:t>goto</a:t>
            </a:r>
            <a:r>
              <a:rPr lang="en-US" sz="2400" dirty="0"/>
              <a:t> Statement</a:t>
            </a:r>
          </a:p>
        </p:txBody>
      </p:sp>
      <p:pic>
        <p:nvPicPr>
          <p:cNvPr id="4098" name="Picture 2" descr="Working of goto statement in C++ programming">
            <a:extLst>
              <a:ext uri="{FF2B5EF4-FFF2-40B4-BE49-F238E27FC236}">
                <a16:creationId xmlns:a16="http://schemas.microsoft.com/office/drawing/2014/main" id="{977DEFE0-814F-4133-AC78-B606D3905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909" y="1014688"/>
            <a:ext cx="6678940" cy="388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4844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C++ </a:t>
            </a:r>
            <a:r>
              <a:rPr lang="en-US" sz="2400" dirty="0" err="1"/>
              <a:t>goto</a:t>
            </a:r>
            <a:r>
              <a:rPr lang="en-US" sz="2400" dirty="0"/>
              <a:t>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F7F20-6348-4359-8F6B-93EF1C25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52" y="656302"/>
            <a:ext cx="6312310" cy="5545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8D691D-87B4-4A67-BBE2-840DD8D5E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838" y="5038053"/>
            <a:ext cx="6194324" cy="128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492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Homework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7D473-5FCF-4199-820E-CF7EFFD7149C}"/>
              </a:ext>
            </a:extLst>
          </p:cNvPr>
          <p:cNvSpPr txBox="1"/>
          <p:nvPr/>
        </p:nvSpPr>
        <p:spPr>
          <a:xfrm>
            <a:off x="257695" y="773084"/>
            <a:ext cx="11870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hlinkClick r:id="rId2"/>
              </a:rPr>
              <a:t>https://www.codezclub.com/cpp-convert-uppercase-string-lowercase/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https://www.codezclub.com/cpp-convert-uppercase-character-lowercase/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https://www.codezclub.com/cpp-count-words-string/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https://www.codezclub.com/cpp-program-reverse-string/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https://www.hackerrank.com/challenges/c-tutorial-for-loop/problem?isFullScreen=true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424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Sources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F245862-B0F6-4467-BA15-DC4720AB9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0055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F5F86-D9B8-432B-A4BA-9A2BDB8A2999}"/>
              </a:ext>
            </a:extLst>
          </p:cNvPr>
          <p:cNvSpPr txBox="1"/>
          <p:nvPr/>
        </p:nvSpPr>
        <p:spPr>
          <a:xfrm>
            <a:off x="184731" y="889462"/>
            <a:ext cx="12007269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Books:</a:t>
            </a:r>
          </a:p>
          <a:p>
            <a:r>
              <a:rPr lang="en-US" dirty="0"/>
              <a:t>-Problem Solving with C++  ninth edition</a:t>
            </a:r>
          </a:p>
          <a:p>
            <a:endParaRPr lang="en-US" dirty="0"/>
          </a:p>
          <a:p>
            <a:r>
              <a:rPr lang="en-US" sz="3200" b="1" dirty="0"/>
              <a:t>Websites:</a:t>
            </a:r>
          </a:p>
          <a:p>
            <a:pPr>
              <a:lnSpc>
                <a:spcPct val="150000"/>
              </a:lnSpc>
            </a:pPr>
            <a:r>
              <a:rPr lang="en-US" dirty="0"/>
              <a:t>-Geeks for Geeks</a:t>
            </a:r>
          </a:p>
          <a:p>
            <a:pPr>
              <a:lnSpc>
                <a:spcPct val="150000"/>
              </a:lnSpc>
            </a:pPr>
            <a:r>
              <a:rPr lang="en-US" dirty="0"/>
              <a:t>-Tutorials point</a:t>
            </a:r>
          </a:p>
          <a:p>
            <a:pPr>
              <a:lnSpc>
                <a:spcPct val="150000"/>
              </a:lnSpc>
            </a:pPr>
            <a:r>
              <a:rPr lang="en-US" dirty="0"/>
              <a:t>-</a:t>
            </a:r>
            <a:r>
              <a:rPr lang="en-US" dirty="0" err="1"/>
              <a:t>programiz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-w3schools</a:t>
            </a:r>
          </a:p>
          <a:p>
            <a:pPr>
              <a:lnSpc>
                <a:spcPct val="150000"/>
              </a:lnSpc>
            </a:pPr>
            <a:r>
              <a:rPr lang="en-US" dirty="0"/>
              <a:t>-cplusplus.com</a:t>
            </a:r>
          </a:p>
          <a:p>
            <a:pPr>
              <a:lnSpc>
                <a:spcPct val="150000"/>
              </a:lnSpc>
            </a:pPr>
            <a:r>
              <a:rPr lang="en-US" dirty="0"/>
              <a:t>- </a:t>
            </a:r>
            <a:r>
              <a:rPr lang="en-US" dirty="0" err="1"/>
              <a:t>CodezClub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- </a:t>
            </a:r>
            <a:r>
              <a:rPr lang="en-US" dirty="0" err="1"/>
              <a:t>HackerRank</a:t>
            </a:r>
            <a:endParaRPr lang="en-US" dirty="0"/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3111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For Compiler and IDE Installation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5BE2F9-E370-4215-B8D7-59C6DFA57502}"/>
              </a:ext>
            </a:extLst>
          </p:cNvPr>
          <p:cNvSpPr txBox="1"/>
          <p:nvPr/>
        </p:nvSpPr>
        <p:spPr>
          <a:xfrm>
            <a:off x="904568" y="953729"/>
            <a:ext cx="10884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https://www.youtube.com/watch?v=VIkmXi9lRiU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https://www.youtube.com/watch?v=ZixCyiMVFqc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https://www.youtube.com/watch?v=MNJ7aYHCMCo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58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C8F1-4BC1-41E2-B35F-47E5D562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53" y="168749"/>
            <a:ext cx="9144000" cy="471332"/>
          </a:xfrm>
        </p:spPr>
        <p:txBody>
          <a:bodyPr/>
          <a:lstStyle/>
          <a:p>
            <a:r>
              <a:rPr lang="en-US" sz="2400" dirty="0"/>
              <a:t>The structure of </a:t>
            </a:r>
            <a:r>
              <a:rPr lang="en-US" sz="2400" dirty="0" err="1"/>
              <a:t>c++</a:t>
            </a:r>
            <a:r>
              <a:rPr lang="en-US" sz="2400" dirty="0"/>
              <a:t>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FE149-B0F1-4C69-A773-ADB8D71B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4" y="1048273"/>
            <a:ext cx="11296650" cy="168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A1D522-BA9D-43BE-9534-CB2DAB278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14" y="3005490"/>
            <a:ext cx="9091225" cy="223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7363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Gradient rise</Template>
  <TotalTime>3103</TotalTime>
  <Words>859</Words>
  <Application>Microsoft Office PowerPoint</Application>
  <PresentationFormat>Widescreen</PresentationFormat>
  <Paragraphs>138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Aharoni</vt:lpstr>
      <vt:lpstr>Arial</vt:lpstr>
      <vt:lpstr>Arial Unicode MS</vt:lpstr>
      <vt:lpstr>Avenir Next LT Pro</vt:lpstr>
      <vt:lpstr>Avenir Next LT Pro Light</vt:lpstr>
      <vt:lpstr>Calibri</vt:lpstr>
      <vt:lpstr>Verdana</vt:lpstr>
      <vt:lpstr>GradientRiseVTI</vt:lpstr>
      <vt:lpstr>PowerPoint Presentation</vt:lpstr>
      <vt:lpstr>Session Agenda</vt:lpstr>
      <vt:lpstr>Course instructions</vt:lpstr>
      <vt:lpstr>How to get the course materials</vt:lpstr>
      <vt:lpstr>I am Struggling</vt:lpstr>
      <vt:lpstr>Why to learn c++</vt:lpstr>
      <vt:lpstr>Applications of C++ Programming</vt:lpstr>
      <vt:lpstr>For Compiler and IDE Installation </vt:lpstr>
      <vt:lpstr>The structure of c++ program</vt:lpstr>
      <vt:lpstr>C++ identifiers</vt:lpstr>
      <vt:lpstr>Keywords in c++</vt:lpstr>
      <vt:lpstr>Comments in c++</vt:lpstr>
      <vt:lpstr>Primitive Built-in Types in c++</vt:lpstr>
      <vt:lpstr>Size of Primitive Built-in Types in c++</vt:lpstr>
      <vt:lpstr>Size of Primitive Built-in Types in c++</vt:lpstr>
      <vt:lpstr>Defining a variable </vt:lpstr>
      <vt:lpstr>Defining a variable </vt:lpstr>
      <vt:lpstr>Defining a variable </vt:lpstr>
      <vt:lpstr>Defining a variable </vt:lpstr>
      <vt:lpstr>Defining a variable </vt:lpstr>
      <vt:lpstr>Type deduction: auto and decltype</vt:lpstr>
      <vt:lpstr>Strings</vt:lpstr>
      <vt:lpstr>Basic Input/Output</vt:lpstr>
      <vt:lpstr>Basic Input/Output</vt:lpstr>
      <vt:lpstr>Scape characters</vt:lpstr>
      <vt:lpstr>Constant</vt:lpstr>
      <vt:lpstr>Operators</vt:lpstr>
      <vt:lpstr>Precedence of operators</vt:lpstr>
      <vt:lpstr>If statement</vt:lpstr>
      <vt:lpstr>If statement</vt:lpstr>
      <vt:lpstr>Short Hand If...Else (Ternary Operator)</vt:lpstr>
      <vt:lpstr> Multiway Branches</vt:lpstr>
      <vt:lpstr>Multiway if-else Statement</vt:lpstr>
      <vt:lpstr>Multiway if-else Statement</vt:lpstr>
      <vt:lpstr>Using = in place of ==</vt:lpstr>
      <vt:lpstr>comparison Operators</vt:lpstr>
      <vt:lpstr>comparison Operators</vt:lpstr>
      <vt:lpstr>comparison Operators</vt:lpstr>
      <vt:lpstr>comparison Operators</vt:lpstr>
      <vt:lpstr>Homework</vt:lpstr>
      <vt:lpstr>C++ Enumeration</vt:lpstr>
      <vt:lpstr>C++ Enumeration</vt:lpstr>
      <vt:lpstr>C++ Enumeration</vt:lpstr>
      <vt:lpstr>Using = in place of ==</vt:lpstr>
      <vt:lpstr>If statement</vt:lpstr>
      <vt:lpstr>C++ Switch Statements</vt:lpstr>
      <vt:lpstr>C++ Switch Statements</vt:lpstr>
      <vt:lpstr>C++ Switch Statements</vt:lpstr>
      <vt:lpstr>C++ Switch Statements</vt:lpstr>
      <vt:lpstr>While statement</vt:lpstr>
      <vt:lpstr>While statement</vt:lpstr>
      <vt:lpstr>While statement</vt:lpstr>
      <vt:lpstr>Do...While statement</vt:lpstr>
      <vt:lpstr>Do...While statement</vt:lpstr>
      <vt:lpstr>Do...While statement</vt:lpstr>
      <vt:lpstr>Do...While statement</vt:lpstr>
      <vt:lpstr>C++ for Loop</vt:lpstr>
      <vt:lpstr>C++ for Loop</vt:lpstr>
      <vt:lpstr>C++ for Loop</vt:lpstr>
      <vt:lpstr>C++ for Loop</vt:lpstr>
      <vt:lpstr>C++ for Loop</vt:lpstr>
      <vt:lpstr>C++ for Loop</vt:lpstr>
      <vt:lpstr>C++ for Loop</vt:lpstr>
      <vt:lpstr>loops</vt:lpstr>
      <vt:lpstr>C++ Break and Continue</vt:lpstr>
      <vt:lpstr>C++ Break and Continue</vt:lpstr>
      <vt:lpstr>C++ Break and Continue</vt:lpstr>
      <vt:lpstr>Time to practice</vt:lpstr>
      <vt:lpstr>Time to practice</vt:lpstr>
      <vt:lpstr>C++ goto Statement</vt:lpstr>
      <vt:lpstr>C++ goto Statement</vt:lpstr>
      <vt:lpstr>C++ goto Statement</vt:lpstr>
      <vt:lpstr>Homework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Yousef Mohammed Khalil Mohammed</dc:creator>
  <cp:lastModifiedBy>Yousef Mohammed Khalil Mohammed</cp:lastModifiedBy>
  <cp:revision>56</cp:revision>
  <dcterms:created xsi:type="dcterms:W3CDTF">2022-02-26T17:13:35Z</dcterms:created>
  <dcterms:modified xsi:type="dcterms:W3CDTF">2022-04-12T21:45:30Z</dcterms:modified>
</cp:coreProperties>
</file>